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1" r:id="rId4"/>
    <p:sldId id="266" r:id="rId5"/>
    <p:sldId id="260" r:id="rId6"/>
    <p:sldId id="267" r:id="rId7"/>
    <p:sldId id="263" r:id="rId8"/>
    <p:sldId id="259" r:id="rId9"/>
    <p:sldId id="265"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79A7"/>
    <a:srgbClr val="3C5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60"/>
  </p:normalViewPr>
  <p:slideViewPr>
    <p:cSldViewPr snapToGrid="0">
      <p:cViewPr varScale="1">
        <p:scale>
          <a:sx n="115" d="100"/>
          <a:sy n="115" d="100"/>
        </p:scale>
        <p:origin x="31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ED1A1BA-61FD-4FE4-8E81-ED23EDAEDD31}" type="datetimeFigureOut">
              <a:rPr lang="en-US" smtClean="0"/>
              <a:t>6/30/2019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1587779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1A1BA-61FD-4FE4-8E81-ED23EDAEDD31}" type="datetimeFigureOut">
              <a:rPr lang="en-US" smtClean="0"/>
              <a:t>6/30/2019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5393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1A1BA-61FD-4FE4-8E81-ED23EDAEDD31}" type="datetimeFigureOut">
              <a:rPr lang="en-US" smtClean="0"/>
              <a:t>6/30/2019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1765057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1A1BA-61FD-4FE4-8E81-ED23EDAEDD31}" type="datetimeFigureOut">
              <a:rPr lang="en-US" smtClean="0"/>
              <a:t>6/30/2019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2756550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D1A1BA-61FD-4FE4-8E81-ED23EDAEDD31}" type="datetimeFigureOut">
              <a:rPr lang="en-US" smtClean="0"/>
              <a:t>6/30/2019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1612048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D1A1BA-61FD-4FE4-8E81-ED23EDAEDD31}" type="datetimeFigureOut">
              <a:rPr lang="en-US" smtClean="0"/>
              <a:t>6/30/2019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3907564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D1A1BA-61FD-4FE4-8E81-ED23EDAEDD31}" type="datetimeFigureOut">
              <a:rPr lang="en-US" smtClean="0"/>
              <a:t>6/30/2019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3715424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D1A1BA-61FD-4FE4-8E81-ED23EDAEDD31}" type="datetimeFigureOut">
              <a:rPr lang="en-US" smtClean="0"/>
              <a:t>6/30/2019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1889822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D1A1BA-61FD-4FE4-8E81-ED23EDAEDD31}" type="datetimeFigureOut">
              <a:rPr lang="en-US" smtClean="0"/>
              <a:t>6/30/2019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4171370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D1A1BA-61FD-4FE4-8E81-ED23EDAEDD31}" type="datetimeFigureOut">
              <a:rPr lang="en-US" smtClean="0"/>
              <a:t>6/30/2019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2153091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D1A1BA-61FD-4FE4-8E81-ED23EDAEDD31}" type="datetimeFigureOut">
              <a:rPr lang="en-US" smtClean="0"/>
              <a:t>6/30/2019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EB52C-9EBE-40F6-AC31-94F823F8E207}" type="slidenum">
              <a:rPr lang="en-US" smtClean="0"/>
              <a:t>‹#›</a:t>
            </a:fld>
            <a:endParaRPr lang="en-US"/>
          </a:p>
        </p:txBody>
      </p:sp>
    </p:spTree>
    <p:extLst>
      <p:ext uri="{BB962C8B-B14F-4D97-AF65-F5344CB8AC3E}">
        <p14:creationId xmlns:p14="http://schemas.microsoft.com/office/powerpoint/2010/main" val="2767439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D1A1BA-61FD-4FE4-8E81-ED23EDAEDD31}" type="datetimeFigureOut">
              <a:rPr lang="en-US" smtClean="0"/>
              <a:t>6/30/2019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EB52C-9EBE-40F6-AC31-94F823F8E207}" type="slidenum">
              <a:rPr lang="en-US" smtClean="0"/>
              <a:t>‹#›</a:t>
            </a:fld>
            <a:endParaRPr lang="en-US"/>
          </a:p>
        </p:txBody>
      </p:sp>
    </p:spTree>
    <p:extLst>
      <p:ext uri="{BB962C8B-B14F-4D97-AF65-F5344CB8AC3E}">
        <p14:creationId xmlns:p14="http://schemas.microsoft.com/office/powerpoint/2010/main" val="400272043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cdb.wustl.edu/data.php"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10" Type="http://schemas.openxmlformats.org/officeDocument/2006/relationships/image" Target="../media/image12.jpeg"/><Relationship Id="rId4" Type="http://schemas.openxmlformats.org/officeDocument/2006/relationships/image" Target="../media/image6.jpg"/><Relationship Id="rId9"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40BB-9BC3-4577-9E7C-3E392307F939}"/>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3409878E-06F8-4D9F-BD3D-E69C4F57D1FD}"/>
              </a:ext>
            </a:extLst>
          </p:cNvPr>
          <p:cNvSpPr>
            <a:spLocks noGrp="1"/>
          </p:cNvSpPr>
          <p:nvPr>
            <p:ph type="subTitle" idx="1"/>
          </p:nvPr>
        </p:nvSpPr>
        <p:spPr/>
        <p:txBody>
          <a:bodyPr/>
          <a:lstStyle/>
          <a:p>
            <a:endParaRPr lang="en-US"/>
          </a:p>
        </p:txBody>
      </p:sp>
      <p:pic>
        <p:nvPicPr>
          <p:cNvPr id="5" name="Picture 4" descr="A room filled with furniture and a red curtain&#10;&#10;Description automatically generated">
            <a:extLst>
              <a:ext uri="{FF2B5EF4-FFF2-40B4-BE49-F238E27FC236}">
                <a16:creationId xmlns:a16="http://schemas.microsoft.com/office/drawing/2014/main" id="{93C0A1F1-EB1A-4C3A-889F-500BF616F1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4"/>
            <a:ext cx="12192000" cy="6855791"/>
          </a:xfrm>
          <a:prstGeom prst="rect">
            <a:avLst/>
          </a:prstGeom>
        </p:spPr>
      </p:pic>
      <p:sp>
        <p:nvSpPr>
          <p:cNvPr id="6" name="Rectangle 5">
            <a:extLst>
              <a:ext uri="{FF2B5EF4-FFF2-40B4-BE49-F238E27FC236}">
                <a16:creationId xmlns:a16="http://schemas.microsoft.com/office/drawing/2014/main" id="{B6FD4F27-2299-411E-919C-5B7B1F09E05A}"/>
              </a:ext>
            </a:extLst>
          </p:cNvPr>
          <p:cNvSpPr/>
          <p:nvPr/>
        </p:nvSpPr>
        <p:spPr>
          <a:xfrm>
            <a:off x="0" y="4520535"/>
            <a:ext cx="12192000" cy="165576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0769E58-CE77-434B-8C90-A94BC9FFE810}"/>
              </a:ext>
            </a:extLst>
          </p:cNvPr>
          <p:cNvCxnSpPr/>
          <p:nvPr/>
        </p:nvCxnSpPr>
        <p:spPr>
          <a:xfrm>
            <a:off x="0" y="4506096"/>
            <a:ext cx="12192000" cy="0"/>
          </a:xfrm>
          <a:prstGeom prst="line">
            <a:avLst/>
          </a:prstGeom>
          <a:ln w="38100">
            <a:solidFill>
              <a:schemeClr val="bg1">
                <a:lumMod val="85000"/>
                <a:lumOff val="1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5B5AD52-3040-48BF-96E1-84014FD8A693}"/>
              </a:ext>
            </a:extLst>
          </p:cNvPr>
          <p:cNvCxnSpPr/>
          <p:nvPr/>
        </p:nvCxnSpPr>
        <p:spPr>
          <a:xfrm>
            <a:off x="-4121" y="6166019"/>
            <a:ext cx="12192000" cy="0"/>
          </a:xfrm>
          <a:prstGeom prst="line">
            <a:avLst/>
          </a:prstGeom>
          <a:ln w="38100">
            <a:solidFill>
              <a:schemeClr val="bg1">
                <a:lumMod val="85000"/>
                <a:lumOff val="1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044C6E5E-58F3-49A0-85FE-ED90F13D3810}"/>
              </a:ext>
            </a:extLst>
          </p:cNvPr>
          <p:cNvSpPr txBox="1"/>
          <p:nvPr/>
        </p:nvSpPr>
        <p:spPr>
          <a:xfrm>
            <a:off x="749640" y="4927648"/>
            <a:ext cx="10684476" cy="584775"/>
          </a:xfrm>
          <a:prstGeom prst="rect">
            <a:avLst/>
          </a:prstGeom>
          <a:noFill/>
        </p:spPr>
        <p:txBody>
          <a:bodyPr wrap="square" rtlCol="0">
            <a:spAutoFit/>
          </a:bodyPr>
          <a:lstStyle/>
          <a:p>
            <a:pPr algn="ctr"/>
            <a:r>
              <a:rPr lang="en-US" sz="3200" dirty="0">
                <a:latin typeface="Elephant" panose="02020904090505020303" pitchFamily="18" charset="0"/>
              </a:rPr>
              <a:t>Model Rulings of the United States Supreme Court</a:t>
            </a:r>
          </a:p>
        </p:txBody>
      </p:sp>
      <p:sp>
        <p:nvSpPr>
          <p:cNvPr id="11" name="TextBox 10">
            <a:extLst>
              <a:ext uri="{FF2B5EF4-FFF2-40B4-BE49-F238E27FC236}">
                <a16:creationId xmlns:a16="http://schemas.microsoft.com/office/drawing/2014/main" id="{7D7C2A1D-4F50-4D5B-861D-13EB0FE20425}"/>
              </a:ext>
            </a:extLst>
          </p:cNvPr>
          <p:cNvSpPr txBox="1"/>
          <p:nvPr/>
        </p:nvSpPr>
        <p:spPr>
          <a:xfrm>
            <a:off x="1383953" y="5424707"/>
            <a:ext cx="9415849" cy="253916"/>
          </a:xfrm>
          <a:prstGeom prst="rect">
            <a:avLst/>
          </a:prstGeom>
          <a:noFill/>
        </p:spPr>
        <p:txBody>
          <a:bodyPr wrap="square" rtlCol="0">
            <a:spAutoFit/>
          </a:bodyPr>
          <a:lstStyle/>
          <a:p>
            <a:pPr algn="ctr"/>
            <a:r>
              <a:rPr lang="en-US" sz="1050" dirty="0"/>
              <a:t>Mirella </a:t>
            </a:r>
            <a:r>
              <a:rPr lang="en-US" sz="1050" dirty="0" err="1"/>
              <a:t>Mardakis</a:t>
            </a:r>
            <a:r>
              <a:rPr lang="en-US" sz="1050" dirty="0"/>
              <a:t>, Erica Leon, Emily Tavik</a:t>
            </a:r>
          </a:p>
        </p:txBody>
      </p:sp>
    </p:spTree>
    <p:extLst>
      <p:ext uri="{BB962C8B-B14F-4D97-AF65-F5344CB8AC3E}">
        <p14:creationId xmlns:p14="http://schemas.microsoft.com/office/powerpoint/2010/main" val="2581207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63FF61B-B12A-46A1-ADEB-D0942BFD4EB5}"/>
              </a:ext>
            </a:extLst>
          </p:cNvPr>
          <p:cNvSpPr/>
          <p:nvPr/>
        </p:nvSpPr>
        <p:spPr>
          <a:xfrm>
            <a:off x="0" y="0"/>
            <a:ext cx="12192000" cy="6858000"/>
          </a:xfrm>
          <a:prstGeom prst="rect">
            <a:avLst/>
          </a:prstGeom>
          <a:solidFill>
            <a:srgbClr val="4E7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1F517A54-24C9-4F19-AC36-9BBD94131A2A}"/>
              </a:ext>
            </a:extLst>
          </p:cNvPr>
          <p:cNvPicPr>
            <a:picLocks noChangeAspect="1"/>
          </p:cNvPicPr>
          <p:nvPr/>
        </p:nvPicPr>
        <p:blipFill rotWithShape="1">
          <a:blip r:embed="rId2">
            <a:extLst>
              <a:ext uri="{28A0092B-C50C-407E-A947-70E740481C1C}">
                <a14:useLocalDpi xmlns:a14="http://schemas.microsoft.com/office/drawing/2010/main" val="0"/>
              </a:ext>
            </a:extLst>
          </a:blip>
          <a:srcRect r="3279"/>
          <a:stretch/>
        </p:blipFill>
        <p:spPr>
          <a:xfrm>
            <a:off x="1" y="0"/>
            <a:ext cx="9234616" cy="6858000"/>
          </a:xfrm>
          <a:prstGeom prst="rect">
            <a:avLst/>
          </a:prstGeom>
        </p:spPr>
      </p:pic>
      <p:sp>
        <p:nvSpPr>
          <p:cNvPr id="7" name="TextBox 6">
            <a:extLst>
              <a:ext uri="{FF2B5EF4-FFF2-40B4-BE49-F238E27FC236}">
                <a16:creationId xmlns:a16="http://schemas.microsoft.com/office/drawing/2014/main" id="{4E082C89-4D6D-4757-B526-D7D72B0D218C}"/>
              </a:ext>
            </a:extLst>
          </p:cNvPr>
          <p:cNvSpPr txBox="1"/>
          <p:nvPr/>
        </p:nvSpPr>
        <p:spPr>
          <a:xfrm>
            <a:off x="9510584" y="626076"/>
            <a:ext cx="2405448" cy="646331"/>
          </a:xfrm>
          <a:prstGeom prst="rect">
            <a:avLst/>
          </a:prstGeom>
          <a:noFill/>
        </p:spPr>
        <p:txBody>
          <a:bodyPr wrap="square" rtlCol="0">
            <a:spAutoFit/>
          </a:bodyPr>
          <a:lstStyle/>
          <a:p>
            <a:pPr algn="ctr"/>
            <a:r>
              <a:rPr lang="en-US" sz="3600" dirty="0"/>
              <a:t>No Vote</a:t>
            </a:r>
          </a:p>
        </p:txBody>
      </p:sp>
      <p:sp>
        <p:nvSpPr>
          <p:cNvPr id="8" name="TextBox 7">
            <a:extLst>
              <a:ext uri="{FF2B5EF4-FFF2-40B4-BE49-F238E27FC236}">
                <a16:creationId xmlns:a16="http://schemas.microsoft.com/office/drawing/2014/main" id="{2BC8AFB9-E307-496F-AD4D-C0FD0D6BEFD9}"/>
              </a:ext>
            </a:extLst>
          </p:cNvPr>
          <p:cNvSpPr txBox="1"/>
          <p:nvPr/>
        </p:nvSpPr>
        <p:spPr>
          <a:xfrm>
            <a:off x="9415849" y="1779373"/>
            <a:ext cx="2594919" cy="3416320"/>
          </a:xfrm>
          <a:prstGeom prst="rect">
            <a:avLst/>
          </a:prstGeom>
          <a:noFill/>
        </p:spPr>
        <p:txBody>
          <a:bodyPr wrap="square" rtlCol="0">
            <a:spAutoFit/>
          </a:bodyPr>
          <a:lstStyle/>
          <a:p>
            <a:r>
              <a:rPr lang="en-US" dirty="0"/>
              <a:t>Justices may not vote on a case for a number of reasons, but the most common is recusal.  </a:t>
            </a:r>
          </a:p>
          <a:p>
            <a:endParaRPr lang="en-US" dirty="0"/>
          </a:p>
          <a:p>
            <a:r>
              <a:rPr lang="en-US" dirty="0"/>
              <a:t>Justice Kagan’s time as the Solicitor General for President Obama’s Justice Department caused her recuse herself from nearly 40 cases between 2005 - 2015. </a:t>
            </a:r>
          </a:p>
        </p:txBody>
      </p:sp>
    </p:spTree>
    <p:extLst>
      <p:ext uri="{BB962C8B-B14F-4D97-AF65-F5344CB8AC3E}">
        <p14:creationId xmlns:p14="http://schemas.microsoft.com/office/powerpoint/2010/main" val="2943274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683F21-AE25-4824-9FD8-894ED3CB90AF}"/>
              </a:ext>
            </a:extLst>
          </p:cNvPr>
          <p:cNvSpPr>
            <a:spLocks noGrp="1"/>
          </p:cNvSpPr>
          <p:nvPr>
            <p:ph idx="1"/>
          </p:nvPr>
        </p:nvSpPr>
        <p:spPr>
          <a:xfrm>
            <a:off x="838200" y="1253331"/>
            <a:ext cx="10515600" cy="4351338"/>
          </a:xfrm>
        </p:spPr>
        <p:txBody>
          <a:bodyPr>
            <a:normAutofit/>
          </a:bodyPr>
          <a:lstStyle/>
          <a:p>
            <a:pPr marL="0" indent="0" algn="ctr">
              <a:buNone/>
            </a:pPr>
            <a:r>
              <a:rPr lang="en-US" sz="8800" dirty="0">
                <a:latin typeface="Times New Roman" panose="02020603050405020304" pitchFamily="18" charset="0"/>
                <a:cs typeface="Times New Roman" panose="02020603050405020304" pitchFamily="18" charset="0"/>
              </a:rPr>
              <a:t>Oyez.</a:t>
            </a:r>
          </a:p>
          <a:p>
            <a:pPr marL="0" indent="0" algn="ctr">
              <a:buNone/>
            </a:pPr>
            <a:r>
              <a:rPr lang="en-US" sz="8800" dirty="0">
                <a:latin typeface="Times New Roman" panose="02020603050405020304" pitchFamily="18" charset="0"/>
                <a:cs typeface="Times New Roman" panose="02020603050405020304" pitchFamily="18" charset="0"/>
              </a:rPr>
              <a:t>Oyez.</a:t>
            </a:r>
          </a:p>
          <a:p>
            <a:pPr marL="0" indent="0" algn="ctr">
              <a:buNone/>
            </a:pPr>
            <a:r>
              <a:rPr lang="en-US" sz="8800" dirty="0">
                <a:latin typeface="Times New Roman" panose="02020603050405020304" pitchFamily="18" charset="0"/>
                <a:cs typeface="Times New Roman" panose="02020603050405020304" pitchFamily="18" charset="0"/>
              </a:rPr>
              <a:t>Oyez.</a:t>
            </a:r>
          </a:p>
        </p:txBody>
      </p:sp>
      <p:sp>
        <p:nvSpPr>
          <p:cNvPr id="2" name="TextBox 1">
            <a:extLst>
              <a:ext uri="{FF2B5EF4-FFF2-40B4-BE49-F238E27FC236}">
                <a16:creationId xmlns:a16="http://schemas.microsoft.com/office/drawing/2014/main" id="{86282813-4016-404D-A0B1-E8B9531ADBF8}"/>
              </a:ext>
            </a:extLst>
          </p:cNvPr>
          <p:cNvSpPr txBox="1"/>
          <p:nvPr/>
        </p:nvSpPr>
        <p:spPr>
          <a:xfrm>
            <a:off x="704335" y="6310179"/>
            <a:ext cx="10783329" cy="215444"/>
          </a:xfrm>
          <a:prstGeom prst="rect">
            <a:avLst/>
          </a:prstGeom>
          <a:noFill/>
        </p:spPr>
        <p:txBody>
          <a:bodyPr wrap="square" rtlCol="0">
            <a:spAutoFit/>
          </a:bodyPr>
          <a:lstStyle/>
          <a:p>
            <a:pPr algn="ctr"/>
            <a:r>
              <a:rPr lang="en-US" sz="800" dirty="0"/>
              <a:t> All persons having business before the Honorable, the Supreme Court of the United States, are admonished to draw near and give their attention, for the Court is now sitting. God save the United States and this Honorable Court.</a:t>
            </a:r>
          </a:p>
        </p:txBody>
      </p:sp>
    </p:spTree>
    <p:extLst>
      <p:ext uri="{BB962C8B-B14F-4D97-AF65-F5344CB8AC3E}">
        <p14:creationId xmlns:p14="http://schemas.microsoft.com/office/powerpoint/2010/main" val="2316732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8EBE3-A8C4-422F-B494-4FC06A853E76}"/>
              </a:ext>
            </a:extLst>
          </p:cNvPr>
          <p:cNvSpPr>
            <a:spLocks noGrp="1"/>
          </p:cNvSpPr>
          <p:nvPr>
            <p:ph type="title"/>
          </p:nvPr>
        </p:nvSpPr>
        <p:spPr>
          <a:xfrm>
            <a:off x="838200" y="242578"/>
            <a:ext cx="10515600" cy="1325563"/>
          </a:xfrm>
        </p:spPr>
        <p:txBody>
          <a:bodyPr/>
          <a:lstStyle/>
          <a:p>
            <a:pPr algn="ctr"/>
            <a:r>
              <a:rPr lang="en-US" b="1" dirty="0">
                <a:latin typeface="Helvetica LT Std" panose="020B0504020202020204" pitchFamily="34" charset="0"/>
              </a:rPr>
              <a:t>Objectives</a:t>
            </a:r>
          </a:p>
        </p:txBody>
      </p:sp>
      <p:sp>
        <p:nvSpPr>
          <p:cNvPr id="3" name="Content Placeholder 2">
            <a:extLst>
              <a:ext uri="{FF2B5EF4-FFF2-40B4-BE49-F238E27FC236}">
                <a16:creationId xmlns:a16="http://schemas.microsoft.com/office/drawing/2014/main" id="{3FBCCEBC-ABCF-44A3-BC2A-78110619DFB6}"/>
              </a:ext>
            </a:extLst>
          </p:cNvPr>
          <p:cNvSpPr>
            <a:spLocks noGrp="1"/>
          </p:cNvSpPr>
          <p:nvPr>
            <p:ph idx="1"/>
          </p:nvPr>
        </p:nvSpPr>
        <p:spPr>
          <a:xfrm>
            <a:off x="245228" y="1277755"/>
            <a:ext cx="11934305" cy="4351338"/>
          </a:xfrm>
        </p:spPr>
        <p:txBody>
          <a:bodyPr>
            <a:normAutofit/>
          </a:bodyPr>
          <a:lstStyle/>
          <a:p>
            <a:pPr>
              <a:lnSpc>
                <a:spcPct val="100000"/>
              </a:lnSpc>
            </a:pPr>
            <a:r>
              <a:rPr lang="en-US" dirty="0"/>
              <a:t>Collect data regarding on individual Supreme Court Justice votes</a:t>
            </a:r>
          </a:p>
          <a:p>
            <a:pPr lvl="1">
              <a:lnSpc>
                <a:spcPct val="100000"/>
              </a:lnSpc>
            </a:pPr>
            <a:r>
              <a:rPr lang="en-US" dirty="0">
                <a:hlinkClick r:id="rId2"/>
              </a:rPr>
              <a:t>Supreme Court Database </a:t>
            </a:r>
            <a:r>
              <a:rPr lang="en-US" dirty="0"/>
              <a:t>(via Washington University Law)</a:t>
            </a:r>
          </a:p>
          <a:p>
            <a:pPr>
              <a:lnSpc>
                <a:spcPct val="100000"/>
              </a:lnSpc>
            </a:pPr>
            <a:r>
              <a:rPr lang="en-US" dirty="0"/>
              <a:t>Create a model based on the activity of each Justice in the 2017 term.</a:t>
            </a:r>
          </a:p>
          <a:p>
            <a:pPr>
              <a:lnSpc>
                <a:spcPct val="100000"/>
              </a:lnSpc>
            </a:pPr>
            <a:r>
              <a:rPr lang="en-US" dirty="0"/>
              <a:t> Understand and predict how each Justice would vote based on the input data</a:t>
            </a:r>
          </a:p>
          <a:p>
            <a:pPr>
              <a:lnSpc>
                <a:spcPct val="100000"/>
              </a:lnSpc>
            </a:pPr>
            <a:endParaRPr lang="en-US" dirty="0"/>
          </a:p>
          <a:p>
            <a:pPr>
              <a:lnSpc>
                <a:spcPct val="100000"/>
              </a:lnSpc>
            </a:pPr>
            <a:r>
              <a:rPr lang="en-US" dirty="0"/>
              <a:t>Use the prediction model to analyze how the 2017 term would have voted on historical, landmark cases.</a:t>
            </a:r>
          </a:p>
        </p:txBody>
      </p:sp>
      <p:sp>
        <p:nvSpPr>
          <p:cNvPr id="4" name="TextBox 3">
            <a:extLst>
              <a:ext uri="{FF2B5EF4-FFF2-40B4-BE49-F238E27FC236}">
                <a16:creationId xmlns:a16="http://schemas.microsoft.com/office/drawing/2014/main" id="{F82CA11D-22DC-4507-92B8-28089BAC9F7F}"/>
              </a:ext>
            </a:extLst>
          </p:cNvPr>
          <p:cNvSpPr txBox="1"/>
          <p:nvPr/>
        </p:nvSpPr>
        <p:spPr>
          <a:xfrm>
            <a:off x="1606356" y="3331262"/>
            <a:ext cx="8780995" cy="1200329"/>
          </a:xfrm>
          <a:prstGeom prst="rect">
            <a:avLst/>
          </a:prstGeom>
          <a:noFill/>
        </p:spPr>
        <p:txBody>
          <a:bodyPr wrap="square" numCol="3" rtlCol="0">
            <a:spAutoFit/>
          </a:bodyPr>
          <a:lstStyle/>
          <a:p>
            <a:pPr lvl="1"/>
            <a:r>
              <a:rPr lang="en-US" dirty="0"/>
              <a:t>Term </a:t>
            </a:r>
          </a:p>
          <a:p>
            <a:pPr lvl="1"/>
            <a:r>
              <a:rPr lang="en-US" dirty="0"/>
              <a:t>Precedent Alteration </a:t>
            </a:r>
          </a:p>
          <a:p>
            <a:pPr lvl="1"/>
            <a:endParaRPr lang="en-US" dirty="0"/>
          </a:p>
          <a:p>
            <a:pPr lvl="1"/>
            <a:endParaRPr lang="en-US" dirty="0"/>
          </a:p>
          <a:p>
            <a:pPr lvl="1"/>
            <a:r>
              <a:rPr lang="en-US" dirty="0"/>
              <a:t>Issue Area</a:t>
            </a:r>
          </a:p>
          <a:p>
            <a:pPr lvl="1"/>
            <a:r>
              <a:rPr lang="en-US" dirty="0"/>
              <a:t> Law Type	</a:t>
            </a:r>
          </a:p>
          <a:p>
            <a:pPr lvl="1"/>
            <a:endParaRPr lang="en-US" dirty="0"/>
          </a:p>
          <a:p>
            <a:pPr lvl="1"/>
            <a:endParaRPr lang="en-US" dirty="0"/>
          </a:p>
          <a:p>
            <a:pPr lvl="1"/>
            <a:r>
              <a:rPr lang="en-US" dirty="0"/>
              <a:t>Case State Origin</a:t>
            </a:r>
          </a:p>
          <a:p>
            <a:endParaRPr lang="en-US" dirty="0"/>
          </a:p>
        </p:txBody>
      </p:sp>
      <p:graphicFrame>
        <p:nvGraphicFramePr>
          <p:cNvPr id="10" name="Table 9">
            <a:extLst>
              <a:ext uri="{FF2B5EF4-FFF2-40B4-BE49-F238E27FC236}">
                <a16:creationId xmlns:a16="http://schemas.microsoft.com/office/drawing/2014/main" id="{32E04B78-CC1D-48D1-B1FF-223E9E69DC29}"/>
              </a:ext>
            </a:extLst>
          </p:cNvPr>
          <p:cNvGraphicFramePr>
            <a:graphicFrameLocks noGrp="1"/>
          </p:cNvGraphicFramePr>
          <p:nvPr>
            <p:extLst>
              <p:ext uri="{D42A27DB-BD31-4B8C-83A1-F6EECF244321}">
                <p14:modId xmlns:p14="http://schemas.microsoft.com/office/powerpoint/2010/main" val="411922016"/>
              </p:ext>
            </p:extLst>
          </p:nvPr>
        </p:nvGraphicFramePr>
        <p:xfrm>
          <a:off x="1804649" y="1752600"/>
          <a:ext cx="8250549" cy="1676400"/>
        </p:xfrm>
        <a:graphic>
          <a:graphicData uri="http://schemas.openxmlformats.org/drawingml/2006/table">
            <a:tbl>
              <a:tblPr firstRow="1" bandRow="1">
                <a:tableStyleId>{5C22544A-7EE6-4342-B048-85BDC9FD1C3A}</a:tableStyleId>
              </a:tblPr>
              <a:tblGrid>
                <a:gridCol w="3521075">
                  <a:extLst>
                    <a:ext uri="{9D8B030D-6E8A-4147-A177-3AD203B41FA5}">
                      <a16:colId xmlns:a16="http://schemas.microsoft.com/office/drawing/2014/main" val="1266302529"/>
                    </a:ext>
                  </a:extLst>
                </a:gridCol>
                <a:gridCol w="4729474">
                  <a:extLst>
                    <a:ext uri="{9D8B030D-6E8A-4147-A177-3AD203B41FA5}">
                      <a16:colId xmlns:a16="http://schemas.microsoft.com/office/drawing/2014/main" val="4004848547"/>
                    </a:ext>
                  </a:extLst>
                </a:gridCol>
              </a:tblGrid>
              <a:tr h="121931">
                <a:tc>
                  <a:txBody>
                    <a:bodyPr/>
                    <a:lstStyle/>
                    <a:p>
                      <a:r>
                        <a:rPr lang="en-US" sz="1600" dirty="0">
                          <a:solidFill>
                            <a:schemeClr val="tx1"/>
                          </a:solidFill>
                        </a:rPr>
                        <a:t>Brown v The Board of Education (1954)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r>
                        <a:rPr lang="en-US" sz="1600" dirty="0">
                          <a:solidFill>
                            <a:schemeClr val="tx1"/>
                          </a:solidFill>
                        </a:rPr>
                        <a:t>Gideon v Wainwright (1963)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0472108"/>
                  </a:ext>
                </a:extLst>
              </a:tr>
              <a:tr h="280835">
                <a:tc>
                  <a:txBody>
                    <a:bodyPr/>
                    <a:lstStyle/>
                    <a:p>
                      <a:r>
                        <a:rPr lang="en-US" sz="1600" b="1" dirty="0">
                          <a:solidFill>
                            <a:schemeClr val="tx1"/>
                          </a:solidFill>
                        </a:rPr>
                        <a:t>Mapp v Ohio (1961)</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600" b="1" dirty="0">
                          <a:solidFill>
                            <a:schemeClr val="tx1"/>
                          </a:solidFill>
                        </a:rPr>
                        <a:t>Miranda v Arizona (1966)</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1564815"/>
                  </a:ext>
                </a:extLst>
              </a:tr>
              <a:tr h="280835">
                <a:tc>
                  <a:txBody>
                    <a:bodyPr/>
                    <a:lstStyle/>
                    <a:p>
                      <a:r>
                        <a:rPr lang="en-US" sz="1600" b="1" dirty="0">
                          <a:solidFill>
                            <a:schemeClr val="tx1"/>
                          </a:solidFill>
                        </a:rPr>
                        <a:t>New Jersey v T.L.O. (1985)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600" b="1" dirty="0">
                          <a:solidFill>
                            <a:schemeClr val="tx1"/>
                          </a:solidFill>
                        </a:rPr>
                        <a:t>Regents of the University of California v Bakke (1978)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2225164"/>
                  </a:ext>
                </a:extLst>
              </a:tr>
              <a:tr h="280835">
                <a:tc>
                  <a:txBody>
                    <a:bodyPr/>
                    <a:lstStyle/>
                    <a:p>
                      <a:r>
                        <a:rPr lang="en-US" sz="1600" b="1" dirty="0">
                          <a:solidFill>
                            <a:schemeClr val="tx1"/>
                          </a:solidFill>
                        </a:rPr>
                        <a:t>Roe v Wade (1973)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600" b="1" dirty="0">
                          <a:solidFill>
                            <a:schemeClr val="tx1"/>
                          </a:solidFill>
                        </a:rPr>
                        <a:t>Texas v Johnson (1989)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67605906"/>
                  </a:ext>
                </a:extLst>
              </a:tr>
              <a:tr h="280835">
                <a:tc>
                  <a:txBody>
                    <a:bodyPr/>
                    <a:lstStyle/>
                    <a:p>
                      <a:r>
                        <a:rPr lang="en-US" sz="1600" b="1" dirty="0">
                          <a:solidFill>
                            <a:schemeClr val="tx1"/>
                          </a:solidFill>
                        </a:rPr>
                        <a:t>Tinker v Des Moines (1969)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600" b="1" dirty="0">
                          <a:solidFill>
                            <a:schemeClr val="tx1"/>
                          </a:solidFill>
                        </a:rPr>
                        <a:t>US v Nixon (1974)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7767247"/>
                  </a:ext>
                </a:extLst>
              </a:tr>
            </a:tbl>
          </a:graphicData>
        </a:graphic>
      </p:graphicFrame>
      <p:sp>
        <p:nvSpPr>
          <p:cNvPr id="5" name="TextBox 4">
            <a:extLst>
              <a:ext uri="{FF2B5EF4-FFF2-40B4-BE49-F238E27FC236}">
                <a16:creationId xmlns:a16="http://schemas.microsoft.com/office/drawing/2014/main" id="{5776A899-C55E-4D5E-A645-8E8ACBAA9805}"/>
              </a:ext>
            </a:extLst>
          </p:cNvPr>
          <p:cNvSpPr txBox="1"/>
          <p:nvPr/>
        </p:nvSpPr>
        <p:spPr>
          <a:xfrm>
            <a:off x="-5630" y="5192121"/>
            <a:ext cx="12004966" cy="1477328"/>
          </a:xfrm>
          <a:prstGeom prst="rect">
            <a:avLst/>
          </a:prstGeom>
          <a:noFill/>
        </p:spPr>
        <p:txBody>
          <a:bodyPr wrap="square" numCol="3" rtlCol="0">
            <a:spAutoFit/>
          </a:bodyPr>
          <a:lstStyle/>
          <a:p>
            <a:pPr algn="ctr" fontAlgn="t"/>
            <a:r>
              <a:rPr lang="en-US" b="1" dirty="0"/>
              <a:t>Brown v The Board of Education (1954)</a:t>
            </a:r>
            <a:endParaRPr lang="en-US" dirty="0"/>
          </a:p>
          <a:p>
            <a:pPr algn="ctr" fontAlgn="t"/>
            <a:r>
              <a:rPr lang="en-US" b="1" dirty="0"/>
              <a:t>Gideon v Wainwright (1963)</a:t>
            </a:r>
          </a:p>
          <a:p>
            <a:pPr algn="ctr" fontAlgn="t"/>
            <a:r>
              <a:rPr lang="en-US" b="1" dirty="0"/>
              <a:t>Hazelwood v Kuhlmeier</a:t>
            </a:r>
            <a:endParaRPr lang="en-US" dirty="0"/>
          </a:p>
          <a:p>
            <a:pPr algn="ctr" fontAlgn="t"/>
            <a:r>
              <a:rPr lang="en-US" b="1" dirty="0"/>
              <a:t>Mapp v Ohio (1961)</a:t>
            </a:r>
            <a:endParaRPr lang="en-US" dirty="0"/>
          </a:p>
          <a:p>
            <a:pPr algn="ctr" fontAlgn="t"/>
            <a:endParaRPr lang="en-US" b="1" dirty="0"/>
          </a:p>
          <a:p>
            <a:pPr algn="ctr" fontAlgn="t"/>
            <a:r>
              <a:rPr lang="en-US" b="1" dirty="0"/>
              <a:t>Miranda v Arizona (1966)</a:t>
            </a:r>
            <a:endParaRPr lang="en-US" dirty="0"/>
          </a:p>
          <a:p>
            <a:pPr algn="ctr" fontAlgn="t"/>
            <a:r>
              <a:rPr lang="en-US" b="1" dirty="0"/>
              <a:t>New Jersey v T.L.O. (1985)</a:t>
            </a:r>
            <a:endParaRPr lang="en-US" dirty="0"/>
          </a:p>
          <a:p>
            <a:pPr algn="ctr" fontAlgn="t"/>
            <a:r>
              <a:rPr lang="en-US" b="1" dirty="0"/>
              <a:t>Roe v Wade (1973)</a:t>
            </a:r>
            <a:endParaRPr lang="en-US" dirty="0"/>
          </a:p>
          <a:p>
            <a:pPr algn="ctr" fontAlgn="t"/>
            <a:r>
              <a:rPr lang="en-US" b="1" dirty="0"/>
              <a:t>Texas v Johnson (1989)</a:t>
            </a:r>
            <a:endParaRPr lang="en-US" dirty="0"/>
          </a:p>
          <a:p>
            <a:pPr algn="ctr" fontAlgn="t"/>
            <a:endParaRPr lang="en-US" b="1" dirty="0"/>
          </a:p>
          <a:p>
            <a:pPr algn="ctr" fontAlgn="t"/>
            <a:r>
              <a:rPr lang="en-US" b="1" dirty="0"/>
              <a:t>Regents of the University of California v Bakke (1978)</a:t>
            </a:r>
            <a:endParaRPr lang="en-US" dirty="0"/>
          </a:p>
          <a:p>
            <a:pPr algn="ctr" fontAlgn="t"/>
            <a:r>
              <a:rPr lang="en-US" b="1" dirty="0"/>
              <a:t>Tinker v Des Moines (1969)</a:t>
            </a:r>
            <a:endParaRPr lang="en-US" dirty="0"/>
          </a:p>
          <a:p>
            <a:pPr algn="ctr" fontAlgn="t"/>
            <a:r>
              <a:rPr lang="en-US" b="1" dirty="0"/>
              <a:t>US v Nixon (1974)</a:t>
            </a:r>
            <a:endParaRPr lang="en-US" dirty="0"/>
          </a:p>
          <a:p>
            <a:pPr algn="ctr"/>
            <a:endParaRPr lang="en-US" dirty="0"/>
          </a:p>
        </p:txBody>
      </p:sp>
    </p:spTree>
    <p:extLst>
      <p:ext uri="{BB962C8B-B14F-4D97-AF65-F5344CB8AC3E}">
        <p14:creationId xmlns:p14="http://schemas.microsoft.com/office/powerpoint/2010/main" val="1359577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4B453-C6D3-4359-98AB-90AD5A74EB26}"/>
              </a:ext>
            </a:extLst>
          </p:cNvPr>
          <p:cNvSpPr>
            <a:spLocks noGrp="1"/>
          </p:cNvSpPr>
          <p:nvPr>
            <p:ph type="title"/>
          </p:nvPr>
        </p:nvSpPr>
        <p:spPr/>
        <p:txBody>
          <a:bodyPr/>
          <a:lstStyle/>
          <a:p>
            <a:pPr algn="ctr"/>
            <a:r>
              <a:rPr lang="en-US" b="1" dirty="0">
                <a:latin typeface="Helvetica LT Std" panose="020B0504020202020204" pitchFamily="34" charset="0"/>
              </a:rPr>
              <a:t>Method</a:t>
            </a:r>
            <a:endParaRPr lang="en-US" dirty="0"/>
          </a:p>
        </p:txBody>
      </p:sp>
      <p:sp>
        <p:nvSpPr>
          <p:cNvPr id="3" name="Content Placeholder 2">
            <a:extLst>
              <a:ext uri="{FF2B5EF4-FFF2-40B4-BE49-F238E27FC236}">
                <a16:creationId xmlns:a16="http://schemas.microsoft.com/office/drawing/2014/main" id="{18520CCF-BB44-42E1-8335-18DCB4AD07A2}"/>
              </a:ext>
            </a:extLst>
          </p:cNvPr>
          <p:cNvSpPr>
            <a:spLocks noGrp="1"/>
          </p:cNvSpPr>
          <p:nvPr>
            <p:ph idx="1"/>
          </p:nvPr>
        </p:nvSpPr>
        <p:spPr/>
        <p:txBody>
          <a:bodyPr/>
          <a:lstStyle/>
          <a:p>
            <a:r>
              <a:rPr lang="en-US" dirty="0"/>
              <a:t>Python used in </a:t>
            </a:r>
            <a:r>
              <a:rPr lang="en-US" dirty="0" err="1"/>
              <a:t>Jupyter</a:t>
            </a:r>
            <a:r>
              <a:rPr lang="en-US" dirty="0"/>
              <a:t> Notebook to clean data, export csv(s) and build/train our machine.</a:t>
            </a:r>
          </a:p>
          <a:p>
            <a:r>
              <a:rPr lang="en-US" dirty="0"/>
              <a:t>Tableau was used to visualize the full data for the 8 Justices in our model as well as the Court’s full rulings from 1949 – 2017.</a:t>
            </a:r>
          </a:p>
          <a:p>
            <a:r>
              <a:rPr lang="en-US" sz="4800" b="1" dirty="0"/>
              <a:t>Model information &gt;&gt;&gt;</a:t>
            </a:r>
          </a:p>
          <a:p>
            <a:r>
              <a:rPr lang="en-US" dirty="0"/>
              <a:t>Sci-Kit Learn</a:t>
            </a:r>
          </a:p>
          <a:p>
            <a:r>
              <a:rPr lang="en-US" dirty="0"/>
              <a:t>An html script was written to view the collected information,</a:t>
            </a:r>
          </a:p>
        </p:txBody>
      </p:sp>
    </p:spTree>
    <p:extLst>
      <p:ext uri="{BB962C8B-B14F-4D97-AF65-F5344CB8AC3E}">
        <p14:creationId xmlns:p14="http://schemas.microsoft.com/office/powerpoint/2010/main" val="3492068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4175-B8A2-4749-9883-59ADA5457299}"/>
              </a:ext>
            </a:extLst>
          </p:cNvPr>
          <p:cNvSpPr>
            <a:spLocks noGrp="1"/>
          </p:cNvSpPr>
          <p:nvPr>
            <p:ph type="title"/>
          </p:nvPr>
        </p:nvSpPr>
        <p:spPr/>
        <p:txBody>
          <a:bodyPr/>
          <a:lstStyle/>
          <a:p>
            <a:pPr algn="ctr"/>
            <a:r>
              <a:rPr lang="en-US" b="1" dirty="0">
                <a:latin typeface="Helvetica LT Std" panose="020B0504020202020204" pitchFamily="34" charset="0"/>
              </a:rPr>
              <a:t>Mitigating Factors in Ruling Analysis</a:t>
            </a:r>
          </a:p>
        </p:txBody>
      </p:sp>
      <p:sp>
        <p:nvSpPr>
          <p:cNvPr id="3" name="Content Placeholder 2">
            <a:extLst>
              <a:ext uri="{FF2B5EF4-FFF2-40B4-BE49-F238E27FC236}">
                <a16:creationId xmlns:a16="http://schemas.microsoft.com/office/drawing/2014/main" id="{EE763B7C-AE78-4FD2-8C61-973210F83736}"/>
              </a:ext>
            </a:extLst>
          </p:cNvPr>
          <p:cNvSpPr>
            <a:spLocks noGrp="1"/>
          </p:cNvSpPr>
          <p:nvPr>
            <p:ph idx="1"/>
          </p:nvPr>
        </p:nvSpPr>
        <p:spPr>
          <a:xfrm>
            <a:off x="185351" y="2006858"/>
            <a:ext cx="11821298" cy="4351338"/>
          </a:xfrm>
        </p:spPr>
        <p:txBody>
          <a:bodyPr>
            <a:normAutofit fontScale="92500"/>
          </a:bodyPr>
          <a:lstStyle/>
          <a:p>
            <a:r>
              <a:rPr lang="en-US" dirty="0"/>
              <a:t>Thousands of parties petition the Court each year. Cases need a 4/9 vote to be heard. The Court typically hears oral arguments on about 80 cases.</a:t>
            </a:r>
          </a:p>
          <a:p>
            <a:pPr lvl="1"/>
            <a:r>
              <a:rPr lang="en-US" dirty="0"/>
              <a:t>Often, denying to hear a case implies siding with the lower Court’s ruling. These cases cannot be factored into the model.</a:t>
            </a:r>
          </a:p>
          <a:p>
            <a:r>
              <a:rPr lang="en-US" dirty="0"/>
              <a:t>Theories of Constitutional Interpretation (often viewed as ‘liberal’ or ‘conservative’)</a:t>
            </a:r>
          </a:p>
          <a:p>
            <a:pPr lvl="1"/>
            <a:r>
              <a:rPr lang="en-US" dirty="0"/>
              <a:t>Originalism</a:t>
            </a:r>
          </a:p>
          <a:p>
            <a:pPr lvl="2"/>
            <a:r>
              <a:rPr lang="en-US" dirty="0"/>
              <a:t>Textualism</a:t>
            </a:r>
          </a:p>
          <a:p>
            <a:pPr lvl="1"/>
            <a:r>
              <a:rPr lang="en-US" dirty="0"/>
              <a:t>Non-Originalist (Living Constitutionalism) </a:t>
            </a:r>
            <a:endParaRPr lang="en-US" sz="2400" dirty="0"/>
          </a:p>
          <a:p>
            <a:r>
              <a:rPr lang="en-US" dirty="0"/>
              <a:t>Precedent Alterations </a:t>
            </a:r>
          </a:p>
          <a:p>
            <a:pPr lvl="1"/>
            <a:r>
              <a:rPr lang="en-US" dirty="0"/>
              <a:t>Much of an individual Justice's constitutional interpretation involves willingness to rule against precedent. This isn’t a factor that can be measured or coded as ‘liberal’ or ‘conservative’.</a:t>
            </a:r>
          </a:p>
        </p:txBody>
      </p:sp>
    </p:spTree>
    <p:extLst>
      <p:ext uri="{BB962C8B-B14F-4D97-AF65-F5344CB8AC3E}">
        <p14:creationId xmlns:p14="http://schemas.microsoft.com/office/powerpoint/2010/main" val="3921184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map&#10;&#10;Description automatically generated">
            <a:extLst>
              <a:ext uri="{FF2B5EF4-FFF2-40B4-BE49-F238E27FC236}">
                <a16:creationId xmlns:a16="http://schemas.microsoft.com/office/drawing/2014/main" id="{5D68F1D9-EB87-4D72-AABC-DEC7C1620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37" y="524056"/>
            <a:ext cx="6491495" cy="5809888"/>
          </a:xfrm>
          <a:prstGeom prst="rect">
            <a:avLst/>
          </a:prstGeom>
        </p:spPr>
      </p:pic>
      <p:sp>
        <p:nvSpPr>
          <p:cNvPr id="9" name="Rectangle 8">
            <a:extLst>
              <a:ext uri="{FF2B5EF4-FFF2-40B4-BE49-F238E27FC236}">
                <a16:creationId xmlns:a16="http://schemas.microsoft.com/office/drawing/2014/main" id="{1F9108BD-A4F5-448F-9A6A-3F88DEE6AC44}"/>
              </a:ext>
            </a:extLst>
          </p:cNvPr>
          <p:cNvSpPr/>
          <p:nvPr/>
        </p:nvSpPr>
        <p:spPr>
          <a:xfrm>
            <a:off x="7588843" y="1097280"/>
            <a:ext cx="3608634" cy="4771505"/>
          </a:xfrm>
          <a:prstGeom prst="rect">
            <a:avLst/>
          </a:prstGeom>
          <a:solidFill>
            <a:schemeClr val="tx1">
              <a:lumMod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solidFill>
                <a:srgbClr val="4E79A7"/>
              </a:solidFill>
            </a:endParaRPr>
          </a:p>
        </p:txBody>
      </p:sp>
      <p:sp>
        <p:nvSpPr>
          <p:cNvPr id="8" name="TextBox 7">
            <a:extLst>
              <a:ext uri="{FF2B5EF4-FFF2-40B4-BE49-F238E27FC236}">
                <a16:creationId xmlns:a16="http://schemas.microsoft.com/office/drawing/2014/main" id="{495D8C30-7C71-4606-BAB0-79CFCC873CA6}"/>
              </a:ext>
            </a:extLst>
          </p:cNvPr>
          <p:cNvSpPr txBox="1"/>
          <p:nvPr/>
        </p:nvSpPr>
        <p:spPr>
          <a:xfrm>
            <a:off x="7982456" y="1534571"/>
            <a:ext cx="2821407" cy="3788858"/>
          </a:xfrm>
          <a:prstGeom prst="rect">
            <a:avLst/>
          </a:prstGeom>
          <a:noFill/>
        </p:spPr>
        <p:txBody>
          <a:bodyPr wrap="square" rtlCol="0">
            <a:spAutoFit/>
          </a:bodyPr>
          <a:lstStyle/>
          <a:p>
            <a:pPr algn="just">
              <a:lnSpc>
                <a:spcPct val="150000"/>
              </a:lnSpc>
            </a:pPr>
            <a:r>
              <a:rPr lang="en-US" dirty="0">
                <a:solidFill>
                  <a:schemeClr val="bg1"/>
                </a:solidFill>
              </a:rPr>
              <a:t>Criminal Procedure has the highest rate of precedent change and the greatest number of overall changes were made in the 1960’s.</a:t>
            </a:r>
          </a:p>
          <a:p>
            <a:pPr algn="just">
              <a:lnSpc>
                <a:spcPct val="150000"/>
              </a:lnSpc>
            </a:pPr>
            <a:endParaRPr lang="en-US" dirty="0">
              <a:solidFill>
                <a:schemeClr val="bg1"/>
              </a:solidFill>
            </a:endParaRPr>
          </a:p>
          <a:p>
            <a:pPr algn="just">
              <a:lnSpc>
                <a:spcPct val="150000"/>
              </a:lnSpc>
            </a:pPr>
            <a:r>
              <a:rPr lang="en-US" dirty="0">
                <a:solidFill>
                  <a:schemeClr val="bg1"/>
                </a:solidFill>
              </a:rPr>
              <a:t>All precedent changing votes are trending down over the last 70 years.</a:t>
            </a:r>
          </a:p>
        </p:txBody>
      </p:sp>
    </p:spTree>
    <p:extLst>
      <p:ext uri="{BB962C8B-B14F-4D97-AF65-F5344CB8AC3E}">
        <p14:creationId xmlns:p14="http://schemas.microsoft.com/office/powerpoint/2010/main" val="251843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C5C80"/>
        </a:solidFill>
        <a:effectLst/>
      </p:bgPr>
    </p:bg>
    <p:spTree>
      <p:nvGrpSpPr>
        <p:cNvPr id="1" name=""/>
        <p:cNvGrpSpPr/>
        <p:nvPr/>
      </p:nvGrpSpPr>
      <p:grpSpPr>
        <a:xfrm>
          <a:off x="0" y="0"/>
          <a:ext cx="0" cy="0"/>
          <a:chOff x="0" y="0"/>
          <a:chExt cx="0" cy="0"/>
        </a:xfrm>
      </p:grpSpPr>
      <p:sp>
        <p:nvSpPr>
          <p:cNvPr id="24" name="Rectangle 2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ell phone&#10;&#10;Description automatically generated">
            <a:extLst>
              <a:ext uri="{FF2B5EF4-FFF2-40B4-BE49-F238E27FC236}">
                <a16:creationId xmlns:a16="http://schemas.microsoft.com/office/drawing/2014/main" id="{3D638B26-CD9B-4814-9DDC-01026BB7AF1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6" t="4323" r="2932" b="-3103"/>
          <a:stretch/>
        </p:blipFill>
        <p:spPr>
          <a:xfrm>
            <a:off x="3258970" y="824910"/>
            <a:ext cx="8888947" cy="5284058"/>
          </a:xfrm>
          <a:prstGeom prst="rect">
            <a:avLst/>
          </a:prstGeom>
        </p:spPr>
      </p:pic>
      <p:sp>
        <p:nvSpPr>
          <p:cNvPr id="23" name="Rectangle 2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9428F4-6106-48C1-9C3E-CB24EFC3ED46}"/>
              </a:ext>
            </a:extLst>
          </p:cNvPr>
          <p:cNvSpPr>
            <a:spLocks noGrp="1"/>
          </p:cNvSpPr>
          <p:nvPr>
            <p:ph type="title"/>
          </p:nvPr>
        </p:nvSpPr>
        <p:spPr>
          <a:xfrm>
            <a:off x="640080" y="2074363"/>
            <a:ext cx="2752354" cy="2709275"/>
          </a:xfrm>
          <a:prstGeom prst="ellipse">
            <a:avLst/>
          </a:prstGeom>
          <a:solidFill>
            <a:srgbClr val="4E79A7"/>
          </a:solidFill>
          <a:ln w="174625" cmpd="thinThick">
            <a:solidFill>
              <a:srgbClr val="3C5C80"/>
            </a:solidFill>
          </a:ln>
        </p:spPr>
        <p:txBody>
          <a:bodyPr vert="horz" lIns="91440" tIns="45720" rIns="91440" bIns="45720" rtlCol="0" anchor="ctr">
            <a:normAutofit/>
          </a:bodyPr>
          <a:lstStyle/>
          <a:p>
            <a:pPr algn="ctr"/>
            <a:r>
              <a:rPr lang="en-US" sz="2800" b="1" kern="1200" dirty="0">
                <a:solidFill>
                  <a:srgbClr val="FFFFFF"/>
                </a:solidFill>
                <a:latin typeface="+mj-lt"/>
                <a:ea typeface="+mj-ea"/>
                <a:cs typeface="+mj-cs"/>
              </a:rPr>
              <a:t>Votes that changed precedents</a:t>
            </a:r>
            <a:br>
              <a:rPr lang="en-US" sz="2800" b="1" kern="1200" dirty="0">
                <a:solidFill>
                  <a:srgbClr val="FFFFFF"/>
                </a:solidFill>
                <a:latin typeface="+mj-lt"/>
                <a:ea typeface="+mj-ea"/>
                <a:cs typeface="+mj-cs"/>
              </a:rPr>
            </a:br>
            <a:r>
              <a:rPr lang="en-US" sz="1050" b="1" kern="1200" dirty="0">
                <a:solidFill>
                  <a:srgbClr val="FFFFFF"/>
                </a:solidFill>
                <a:latin typeface="+mj-lt"/>
                <a:ea typeface="+mj-ea"/>
                <a:cs typeface="+mj-cs"/>
              </a:rPr>
              <a:t>1949 - 2017</a:t>
            </a:r>
          </a:p>
        </p:txBody>
      </p:sp>
    </p:spTree>
    <p:extLst>
      <p:ext uri="{BB962C8B-B14F-4D97-AF65-F5344CB8AC3E}">
        <p14:creationId xmlns:p14="http://schemas.microsoft.com/office/powerpoint/2010/main" val="4122088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A large stone building&#10;&#10;Description automatically generated">
            <a:extLst>
              <a:ext uri="{FF2B5EF4-FFF2-40B4-BE49-F238E27FC236}">
                <a16:creationId xmlns:a16="http://schemas.microsoft.com/office/drawing/2014/main" id="{1D79FB45-DEDC-459F-B8A4-3194E21C35D7}"/>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0" y="-635000"/>
            <a:ext cx="12192000" cy="812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0185F144-D59B-45BC-876C-976B7F2E3AFA}"/>
              </a:ext>
            </a:extLst>
          </p:cNvPr>
          <p:cNvSpPr>
            <a:spLocks noGrp="1"/>
          </p:cNvSpPr>
          <p:nvPr>
            <p:ph type="title"/>
          </p:nvPr>
        </p:nvSpPr>
        <p:spPr>
          <a:xfrm>
            <a:off x="838200" y="365125"/>
            <a:ext cx="10515600" cy="1325563"/>
          </a:xfrm>
        </p:spPr>
        <p:txBody>
          <a:bodyPr/>
          <a:lstStyle/>
          <a:p>
            <a:pPr algn="ctr"/>
            <a:r>
              <a:rPr lang="en-US" dirty="0">
                <a:solidFill>
                  <a:schemeClr val="bg1"/>
                </a:solidFill>
              </a:rPr>
              <a:t>2017 Supreme Court of the United States</a:t>
            </a:r>
          </a:p>
        </p:txBody>
      </p:sp>
      <p:graphicFrame>
        <p:nvGraphicFramePr>
          <p:cNvPr id="13" name="Content Placeholder 12">
            <a:extLst>
              <a:ext uri="{FF2B5EF4-FFF2-40B4-BE49-F238E27FC236}">
                <a16:creationId xmlns:a16="http://schemas.microsoft.com/office/drawing/2014/main" id="{F0F8C279-77B8-4B1D-BF6F-CEE434BFE43F}"/>
              </a:ext>
            </a:extLst>
          </p:cNvPr>
          <p:cNvGraphicFramePr>
            <a:graphicFrameLocks noGrp="1"/>
          </p:cNvGraphicFramePr>
          <p:nvPr>
            <p:ph idx="1"/>
            <p:extLst>
              <p:ext uri="{D42A27DB-BD31-4B8C-83A1-F6EECF244321}">
                <p14:modId xmlns:p14="http://schemas.microsoft.com/office/powerpoint/2010/main" val="462967238"/>
              </p:ext>
            </p:extLst>
          </p:nvPr>
        </p:nvGraphicFramePr>
        <p:xfrm>
          <a:off x="1696995" y="1970779"/>
          <a:ext cx="8798010" cy="4181397"/>
        </p:xfrm>
        <a:graphic>
          <a:graphicData uri="http://schemas.openxmlformats.org/drawingml/2006/table">
            <a:tbl>
              <a:tblPr firstRow="1" bandRow="1">
                <a:effectLst>
                  <a:outerShdw blurRad="50800" dist="38100" dir="2700000" algn="tl" rotWithShape="0">
                    <a:prstClr val="black">
                      <a:alpha val="40000"/>
                    </a:prstClr>
                  </a:outerShdw>
                </a:effectLst>
                <a:tableStyleId>{D03447BB-5D67-496B-8E87-E561075AD55C}</a:tableStyleId>
              </a:tblPr>
              <a:tblGrid>
                <a:gridCol w="1791716">
                  <a:extLst>
                    <a:ext uri="{9D8B030D-6E8A-4147-A177-3AD203B41FA5}">
                      <a16:colId xmlns:a16="http://schemas.microsoft.com/office/drawing/2014/main" val="48504828"/>
                    </a:ext>
                  </a:extLst>
                </a:gridCol>
                <a:gridCol w="1936194">
                  <a:extLst>
                    <a:ext uri="{9D8B030D-6E8A-4147-A177-3AD203B41FA5}">
                      <a16:colId xmlns:a16="http://schemas.microsoft.com/office/drawing/2014/main" val="4159769253"/>
                    </a:ext>
                  </a:extLst>
                </a:gridCol>
                <a:gridCol w="2384565">
                  <a:extLst>
                    <a:ext uri="{9D8B030D-6E8A-4147-A177-3AD203B41FA5}">
                      <a16:colId xmlns:a16="http://schemas.microsoft.com/office/drawing/2014/main" val="2198278516"/>
                    </a:ext>
                  </a:extLst>
                </a:gridCol>
                <a:gridCol w="2685535">
                  <a:extLst>
                    <a:ext uri="{9D8B030D-6E8A-4147-A177-3AD203B41FA5}">
                      <a16:colId xmlns:a16="http://schemas.microsoft.com/office/drawing/2014/main" val="2484248877"/>
                    </a:ext>
                  </a:extLst>
                </a:gridCol>
              </a:tblGrid>
              <a:tr h="370840">
                <a:tc>
                  <a:txBody>
                    <a:bodyPr/>
                    <a:lstStyle/>
                    <a:p>
                      <a:r>
                        <a:rPr lang="en-US" dirty="0"/>
                        <a:t>Justice</a:t>
                      </a:r>
                    </a:p>
                  </a:txBody>
                  <a:tcPr/>
                </a:tc>
                <a:tc>
                  <a:txBody>
                    <a:bodyPr/>
                    <a:lstStyle/>
                    <a:p>
                      <a:pPr algn="ctr"/>
                      <a:r>
                        <a:rPr lang="en-US" dirty="0"/>
                        <a:t>Appointed</a:t>
                      </a:r>
                    </a:p>
                  </a:txBody>
                  <a:tcPr/>
                </a:tc>
                <a:tc>
                  <a:txBody>
                    <a:bodyPr/>
                    <a:lstStyle/>
                    <a:p>
                      <a:pPr algn="r"/>
                      <a:r>
                        <a:rPr lang="en-US" dirty="0"/>
                        <a:t>President Nominated</a:t>
                      </a:r>
                    </a:p>
                  </a:txBody>
                  <a:tcPr/>
                </a:tc>
                <a:tc>
                  <a:txBody>
                    <a:bodyPr/>
                    <a:lstStyle/>
                    <a:p>
                      <a:pPr algn="r"/>
                      <a:r>
                        <a:rPr lang="en-US" dirty="0"/>
                        <a:t>Constitutional Theory</a:t>
                      </a:r>
                    </a:p>
                  </a:txBody>
                  <a:tcPr/>
                </a:tc>
                <a:extLst>
                  <a:ext uri="{0D108BD9-81ED-4DB2-BD59-A6C34878D82A}">
                    <a16:rowId xmlns:a16="http://schemas.microsoft.com/office/drawing/2014/main" val="2491864985"/>
                  </a:ext>
                </a:extLst>
              </a:tr>
              <a:tr h="473970">
                <a:tc>
                  <a:txBody>
                    <a:bodyPr/>
                    <a:lstStyle/>
                    <a:p>
                      <a:r>
                        <a:rPr lang="en-US" b="1" dirty="0"/>
                        <a:t>          Thomas</a:t>
                      </a:r>
                    </a:p>
                  </a:txBody>
                  <a:tcPr anchor="ctr">
                    <a:solidFill>
                      <a:srgbClr val="4E79A7"/>
                    </a:solidFill>
                  </a:tcPr>
                </a:tc>
                <a:tc>
                  <a:txBody>
                    <a:bodyPr/>
                    <a:lstStyle/>
                    <a:p>
                      <a:pPr algn="ctr"/>
                      <a:r>
                        <a:rPr lang="en-US" dirty="0"/>
                        <a:t>1991</a:t>
                      </a:r>
                    </a:p>
                  </a:txBody>
                  <a:tcPr anchor="ctr">
                    <a:solidFill>
                      <a:srgbClr val="4E79A7"/>
                    </a:solidFill>
                  </a:tcPr>
                </a:tc>
                <a:tc>
                  <a:txBody>
                    <a:bodyPr/>
                    <a:lstStyle/>
                    <a:p>
                      <a:pPr algn="r"/>
                      <a:r>
                        <a:rPr lang="en-US" dirty="0"/>
                        <a:t>George H. W. Bush</a:t>
                      </a:r>
                    </a:p>
                  </a:txBody>
                  <a:tcPr anchor="ctr">
                    <a:solidFill>
                      <a:srgbClr val="4E79A7"/>
                    </a:solidFill>
                  </a:tcPr>
                </a:tc>
                <a:tc>
                  <a:txBody>
                    <a:bodyPr/>
                    <a:lstStyle/>
                    <a:p>
                      <a:pPr algn="r"/>
                      <a:r>
                        <a:rPr lang="en-US" dirty="0"/>
                        <a:t>Originalist</a:t>
                      </a:r>
                    </a:p>
                  </a:txBody>
                  <a:tcPr anchor="ctr">
                    <a:solidFill>
                      <a:srgbClr val="4E79A7"/>
                    </a:solidFill>
                  </a:tcPr>
                </a:tc>
                <a:extLst>
                  <a:ext uri="{0D108BD9-81ED-4DB2-BD59-A6C34878D82A}">
                    <a16:rowId xmlns:a16="http://schemas.microsoft.com/office/drawing/2014/main" val="748137937"/>
                  </a:ext>
                </a:extLst>
              </a:tr>
              <a:tr h="476656">
                <a:tc>
                  <a:txBody>
                    <a:bodyPr/>
                    <a:lstStyle/>
                    <a:p>
                      <a:r>
                        <a:rPr lang="en-US" b="1" dirty="0"/>
                        <a:t>          Ginsburg</a:t>
                      </a:r>
                    </a:p>
                  </a:txBody>
                  <a:tcPr anchor="ctr">
                    <a:solidFill>
                      <a:srgbClr val="3C5C80"/>
                    </a:solidFill>
                  </a:tcPr>
                </a:tc>
                <a:tc>
                  <a:txBody>
                    <a:bodyPr/>
                    <a:lstStyle/>
                    <a:p>
                      <a:pPr algn="ctr"/>
                      <a:r>
                        <a:rPr lang="en-US" dirty="0"/>
                        <a:t>1993</a:t>
                      </a:r>
                    </a:p>
                  </a:txBody>
                  <a:tcPr anchor="ctr">
                    <a:solidFill>
                      <a:srgbClr val="3C5C80"/>
                    </a:solidFill>
                  </a:tcPr>
                </a:tc>
                <a:tc>
                  <a:txBody>
                    <a:bodyPr/>
                    <a:lstStyle/>
                    <a:p>
                      <a:pPr algn="r"/>
                      <a:r>
                        <a:rPr lang="en-US" dirty="0"/>
                        <a:t>Bill Clinton</a:t>
                      </a:r>
                    </a:p>
                  </a:txBody>
                  <a:tcPr anchor="ctr">
                    <a:solidFill>
                      <a:srgbClr val="3C5C80"/>
                    </a:solidFill>
                  </a:tcPr>
                </a:tc>
                <a:tc>
                  <a:txBody>
                    <a:bodyPr/>
                    <a:lstStyle/>
                    <a:p>
                      <a:pPr algn="r"/>
                      <a:r>
                        <a:rPr lang="en-US" dirty="0"/>
                        <a:t>Non-Originalist</a:t>
                      </a:r>
                    </a:p>
                  </a:txBody>
                  <a:tcPr anchor="ctr">
                    <a:solidFill>
                      <a:srgbClr val="3C5C80"/>
                    </a:solidFill>
                  </a:tcPr>
                </a:tc>
                <a:extLst>
                  <a:ext uri="{0D108BD9-81ED-4DB2-BD59-A6C34878D82A}">
                    <a16:rowId xmlns:a16="http://schemas.microsoft.com/office/drawing/2014/main" val="3035824426"/>
                  </a:ext>
                </a:extLst>
              </a:tr>
              <a:tr h="486383">
                <a:tc>
                  <a:txBody>
                    <a:bodyPr/>
                    <a:lstStyle/>
                    <a:p>
                      <a:r>
                        <a:rPr lang="en-US" b="1" dirty="0"/>
                        <a:t>          Breyer</a:t>
                      </a:r>
                    </a:p>
                  </a:txBody>
                  <a:tcPr anchor="ctr">
                    <a:solidFill>
                      <a:srgbClr val="4E79A7"/>
                    </a:solidFill>
                  </a:tcPr>
                </a:tc>
                <a:tc>
                  <a:txBody>
                    <a:bodyPr/>
                    <a:lstStyle/>
                    <a:p>
                      <a:pPr algn="ctr"/>
                      <a:r>
                        <a:rPr lang="en-US" dirty="0"/>
                        <a:t>1994</a:t>
                      </a:r>
                    </a:p>
                  </a:txBody>
                  <a:tcPr anchor="ctr">
                    <a:solidFill>
                      <a:srgbClr val="4E79A7"/>
                    </a:solidFill>
                  </a:tcPr>
                </a:tc>
                <a:tc>
                  <a:txBody>
                    <a:bodyPr/>
                    <a:lstStyle/>
                    <a:p>
                      <a:pPr algn="r"/>
                      <a:r>
                        <a:rPr lang="en-US" dirty="0"/>
                        <a:t>Bill Clinton</a:t>
                      </a:r>
                    </a:p>
                  </a:txBody>
                  <a:tcPr anchor="ctr">
                    <a:solidFill>
                      <a:srgbClr val="4E79A7"/>
                    </a:solidFill>
                  </a:tcPr>
                </a:tc>
                <a:tc>
                  <a:txBody>
                    <a:bodyPr/>
                    <a:lstStyle/>
                    <a:p>
                      <a:pPr algn="r"/>
                      <a:r>
                        <a:rPr lang="en-US" dirty="0"/>
                        <a:t>Non-Originalist</a:t>
                      </a:r>
                    </a:p>
                  </a:txBody>
                  <a:tcPr anchor="ctr">
                    <a:solidFill>
                      <a:srgbClr val="4E79A7"/>
                    </a:solidFill>
                  </a:tcPr>
                </a:tc>
                <a:extLst>
                  <a:ext uri="{0D108BD9-81ED-4DB2-BD59-A6C34878D82A}">
                    <a16:rowId xmlns:a16="http://schemas.microsoft.com/office/drawing/2014/main" val="2055120747"/>
                  </a:ext>
                </a:extLst>
              </a:tr>
              <a:tr h="457200">
                <a:tc>
                  <a:txBody>
                    <a:bodyPr/>
                    <a:lstStyle/>
                    <a:p>
                      <a:r>
                        <a:rPr lang="en-US" b="1" dirty="0"/>
                        <a:t>          Roberts</a:t>
                      </a:r>
                    </a:p>
                  </a:txBody>
                  <a:tcPr anchor="ctr">
                    <a:solidFill>
                      <a:srgbClr val="3C5C80"/>
                    </a:solidFill>
                  </a:tcPr>
                </a:tc>
                <a:tc>
                  <a:txBody>
                    <a:bodyPr/>
                    <a:lstStyle/>
                    <a:p>
                      <a:pPr algn="ctr"/>
                      <a:r>
                        <a:rPr lang="en-US" dirty="0"/>
                        <a:t>2005</a:t>
                      </a:r>
                    </a:p>
                  </a:txBody>
                  <a:tcPr anchor="ctr">
                    <a:solidFill>
                      <a:srgbClr val="3C5C80"/>
                    </a:solidFill>
                  </a:tcPr>
                </a:tc>
                <a:tc>
                  <a:txBody>
                    <a:bodyPr/>
                    <a:lstStyle/>
                    <a:p>
                      <a:pPr algn="r"/>
                      <a:r>
                        <a:rPr lang="en-US" dirty="0"/>
                        <a:t>George W. Bush</a:t>
                      </a:r>
                    </a:p>
                  </a:txBody>
                  <a:tcPr anchor="ctr">
                    <a:solidFill>
                      <a:srgbClr val="3C5C80"/>
                    </a:solidFill>
                  </a:tcPr>
                </a:tc>
                <a:tc>
                  <a:txBody>
                    <a:bodyPr/>
                    <a:lstStyle/>
                    <a:p>
                      <a:pPr algn="r"/>
                      <a:r>
                        <a:rPr lang="en-US" dirty="0"/>
                        <a:t>Non-Originalist</a:t>
                      </a:r>
                    </a:p>
                  </a:txBody>
                  <a:tcPr anchor="ctr">
                    <a:solidFill>
                      <a:srgbClr val="3C5C80"/>
                    </a:solidFill>
                  </a:tcPr>
                </a:tc>
                <a:extLst>
                  <a:ext uri="{0D108BD9-81ED-4DB2-BD59-A6C34878D82A}">
                    <a16:rowId xmlns:a16="http://schemas.microsoft.com/office/drawing/2014/main" val="1439222878"/>
                  </a:ext>
                </a:extLst>
              </a:tr>
              <a:tr h="476655">
                <a:tc>
                  <a:txBody>
                    <a:bodyPr/>
                    <a:lstStyle/>
                    <a:p>
                      <a:r>
                        <a:rPr lang="en-US" b="1" dirty="0"/>
                        <a:t>          Alito</a:t>
                      </a:r>
                    </a:p>
                  </a:txBody>
                  <a:tcPr anchor="ctr">
                    <a:solidFill>
                      <a:srgbClr val="4E79A7"/>
                    </a:solidFill>
                  </a:tcPr>
                </a:tc>
                <a:tc>
                  <a:txBody>
                    <a:bodyPr/>
                    <a:lstStyle/>
                    <a:p>
                      <a:pPr algn="ctr"/>
                      <a:r>
                        <a:rPr lang="en-US" dirty="0"/>
                        <a:t>2005</a:t>
                      </a:r>
                    </a:p>
                  </a:txBody>
                  <a:tcPr anchor="ctr">
                    <a:solidFill>
                      <a:srgbClr val="4E79A7"/>
                    </a:solidFill>
                  </a:tcPr>
                </a:tc>
                <a:tc>
                  <a:txBody>
                    <a:bodyPr/>
                    <a:lstStyle/>
                    <a:p>
                      <a:pPr algn="r"/>
                      <a:r>
                        <a:rPr lang="en-US" dirty="0"/>
                        <a:t>George W. Bush</a:t>
                      </a:r>
                    </a:p>
                  </a:txBody>
                  <a:tcPr anchor="ctr">
                    <a:solidFill>
                      <a:srgbClr val="4E79A7"/>
                    </a:solidFill>
                  </a:tcPr>
                </a:tc>
                <a:tc>
                  <a:txBody>
                    <a:bodyPr/>
                    <a:lstStyle/>
                    <a:p>
                      <a:pPr algn="r"/>
                      <a:r>
                        <a:rPr lang="en-US" dirty="0"/>
                        <a:t>Practical Originalist</a:t>
                      </a:r>
                    </a:p>
                  </a:txBody>
                  <a:tcPr anchor="ctr">
                    <a:solidFill>
                      <a:srgbClr val="4E79A7"/>
                    </a:solidFill>
                  </a:tcPr>
                </a:tc>
                <a:extLst>
                  <a:ext uri="{0D108BD9-81ED-4DB2-BD59-A6C34878D82A}">
                    <a16:rowId xmlns:a16="http://schemas.microsoft.com/office/drawing/2014/main" val="784156681"/>
                  </a:ext>
                </a:extLst>
              </a:tr>
              <a:tr h="486383">
                <a:tc>
                  <a:txBody>
                    <a:bodyPr/>
                    <a:lstStyle/>
                    <a:p>
                      <a:r>
                        <a:rPr lang="en-US" b="1" dirty="0"/>
                        <a:t>          Sotomayor</a:t>
                      </a:r>
                    </a:p>
                  </a:txBody>
                  <a:tcPr anchor="ctr">
                    <a:solidFill>
                      <a:srgbClr val="3C5C80"/>
                    </a:solidFill>
                  </a:tcPr>
                </a:tc>
                <a:tc>
                  <a:txBody>
                    <a:bodyPr/>
                    <a:lstStyle/>
                    <a:p>
                      <a:pPr algn="ctr"/>
                      <a:r>
                        <a:rPr lang="en-US" dirty="0"/>
                        <a:t>2009</a:t>
                      </a:r>
                    </a:p>
                  </a:txBody>
                  <a:tcPr anchor="ctr">
                    <a:solidFill>
                      <a:srgbClr val="3C5C80"/>
                    </a:solidFill>
                  </a:tcPr>
                </a:tc>
                <a:tc>
                  <a:txBody>
                    <a:bodyPr/>
                    <a:lstStyle/>
                    <a:p>
                      <a:pPr algn="r"/>
                      <a:r>
                        <a:rPr lang="en-US" dirty="0"/>
                        <a:t>Barack Obama</a:t>
                      </a:r>
                    </a:p>
                  </a:txBody>
                  <a:tcPr anchor="ctr">
                    <a:solidFill>
                      <a:srgbClr val="3C5C80"/>
                    </a:solidFill>
                  </a:tcPr>
                </a:tc>
                <a:tc>
                  <a:txBody>
                    <a:bodyPr/>
                    <a:lstStyle/>
                    <a:p>
                      <a:pPr algn="r"/>
                      <a:r>
                        <a:rPr lang="en-US" dirty="0"/>
                        <a:t>Non-Originalist</a:t>
                      </a:r>
                    </a:p>
                  </a:txBody>
                  <a:tcPr anchor="ctr">
                    <a:solidFill>
                      <a:srgbClr val="3C5C80"/>
                    </a:solidFill>
                  </a:tcPr>
                </a:tc>
                <a:extLst>
                  <a:ext uri="{0D108BD9-81ED-4DB2-BD59-A6C34878D82A}">
                    <a16:rowId xmlns:a16="http://schemas.microsoft.com/office/drawing/2014/main" val="2793394276"/>
                  </a:ext>
                </a:extLst>
              </a:tr>
              <a:tr h="505838">
                <a:tc>
                  <a:txBody>
                    <a:bodyPr/>
                    <a:lstStyle/>
                    <a:p>
                      <a:r>
                        <a:rPr lang="en-US" b="1" dirty="0"/>
                        <a:t>          Kegan</a:t>
                      </a:r>
                    </a:p>
                  </a:txBody>
                  <a:tcPr anchor="ctr">
                    <a:solidFill>
                      <a:srgbClr val="4E79A7"/>
                    </a:solidFill>
                  </a:tcPr>
                </a:tc>
                <a:tc>
                  <a:txBody>
                    <a:bodyPr/>
                    <a:lstStyle/>
                    <a:p>
                      <a:pPr algn="ctr"/>
                      <a:r>
                        <a:rPr lang="en-US" dirty="0"/>
                        <a:t>2010</a:t>
                      </a:r>
                    </a:p>
                  </a:txBody>
                  <a:tcPr anchor="ctr">
                    <a:solidFill>
                      <a:srgbClr val="4E79A7"/>
                    </a:solidFill>
                  </a:tcPr>
                </a:tc>
                <a:tc>
                  <a:txBody>
                    <a:bodyPr/>
                    <a:lstStyle/>
                    <a:p>
                      <a:pPr algn="r"/>
                      <a:r>
                        <a:rPr lang="en-US" dirty="0"/>
                        <a:t>Barack Obama</a:t>
                      </a:r>
                    </a:p>
                  </a:txBody>
                  <a:tcPr anchor="ctr">
                    <a:solidFill>
                      <a:srgbClr val="4E79A7"/>
                    </a:solidFill>
                  </a:tcPr>
                </a:tc>
                <a:tc>
                  <a:txBody>
                    <a:bodyPr/>
                    <a:lstStyle/>
                    <a:p>
                      <a:pPr algn="r"/>
                      <a:r>
                        <a:rPr lang="en-US" dirty="0"/>
                        <a:t>Non-Originalist</a:t>
                      </a:r>
                    </a:p>
                  </a:txBody>
                  <a:tcPr anchor="ctr">
                    <a:solidFill>
                      <a:srgbClr val="4E79A7"/>
                    </a:solidFill>
                  </a:tcPr>
                </a:tc>
                <a:extLst>
                  <a:ext uri="{0D108BD9-81ED-4DB2-BD59-A6C34878D82A}">
                    <a16:rowId xmlns:a16="http://schemas.microsoft.com/office/drawing/2014/main" val="1474977181"/>
                  </a:ext>
                </a:extLst>
              </a:tr>
              <a:tr h="447472">
                <a:tc>
                  <a:txBody>
                    <a:bodyPr/>
                    <a:lstStyle/>
                    <a:p>
                      <a:r>
                        <a:rPr lang="en-US" b="1" dirty="0"/>
                        <a:t>          Gorsuch</a:t>
                      </a:r>
                    </a:p>
                  </a:txBody>
                  <a:tcPr anchor="ctr">
                    <a:solidFill>
                      <a:srgbClr val="3C5C80"/>
                    </a:solidFill>
                  </a:tcPr>
                </a:tc>
                <a:tc>
                  <a:txBody>
                    <a:bodyPr/>
                    <a:lstStyle/>
                    <a:p>
                      <a:pPr algn="ctr"/>
                      <a:r>
                        <a:rPr lang="en-US" dirty="0"/>
                        <a:t>2017</a:t>
                      </a:r>
                    </a:p>
                  </a:txBody>
                  <a:tcPr anchor="ctr">
                    <a:solidFill>
                      <a:srgbClr val="3C5C80"/>
                    </a:solidFill>
                  </a:tcPr>
                </a:tc>
                <a:tc>
                  <a:txBody>
                    <a:bodyPr/>
                    <a:lstStyle/>
                    <a:p>
                      <a:pPr algn="r"/>
                      <a:r>
                        <a:rPr lang="en-US" dirty="0"/>
                        <a:t>Donald Trump</a:t>
                      </a:r>
                    </a:p>
                  </a:txBody>
                  <a:tcPr anchor="ctr">
                    <a:solidFill>
                      <a:srgbClr val="3C5C80"/>
                    </a:solidFill>
                  </a:tcPr>
                </a:tc>
                <a:tc>
                  <a:txBody>
                    <a:bodyPr/>
                    <a:lstStyle/>
                    <a:p>
                      <a:pPr algn="r"/>
                      <a:r>
                        <a:rPr lang="en-US" dirty="0"/>
                        <a:t>Originalist</a:t>
                      </a:r>
                    </a:p>
                  </a:txBody>
                  <a:tcPr anchor="ctr">
                    <a:solidFill>
                      <a:srgbClr val="3C5C80"/>
                    </a:solidFill>
                  </a:tcPr>
                </a:tc>
                <a:extLst>
                  <a:ext uri="{0D108BD9-81ED-4DB2-BD59-A6C34878D82A}">
                    <a16:rowId xmlns:a16="http://schemas.microsoft.com/office/drawing/2014/main" val="3804219158"/>
                  </a:ext>
                </a:extLst>
              </a:tr>
            </a:tbl>
          </a:graphicData>
        </a:graphic>
      </p:graphicFrame>
      <p:pic>
        <p:nvPicPr>
          <p:cNvPr id="15" name="Picture 14" descr="A person sitting in front of a curtain&#10;&#10;Description automatically generated">
            <a:extLst>
              <a:ext uri="{FF2B5EF4-FFF2-40B4-BE49-F238E27FC236}">
                <a16:creationId xmlns:a16="http://schemas.microsoft.com/office/drawing/2014/main" id="{D4AEB538-433C-4803-93C7-A4FC25F566EC}"/>
              </a:ext>
            </a:extLst>
          </p:cNvPr>
          <p:cNvPicPr>
            <a:picLocks noChangeAspect="1"/>
          </p:cNvPicPr>
          <p:nvPr/>
        </p:nvPicPr>
        <p:blipFill rotWithShape="1">
          <a:blip r:embed="rId3">
            <a:extLst>
              <a:ext uri="{28A0092B-C50C-407E-A947-70E740481C1C}">
                <a14:useLocalDpi xmlns:a14="http://schemas.microsoft.com/office/drawing/2010/main" val="0"/>
              </a:ext>
            </a:extLst>
          </a:blip>
          <a:srcRect l="1" t="4219" r="8357" b="29114"/>
          <a:stretch/>
        </p:blipFill>
        <p:spPr>
          <a:xfrm>
            <a:off x="1753855" y="2393943"/>
            <a:ext cx="365760" cy="365760"/>
          </a:xfrm>
          <a:prstGeom prst="rect">
            <a:avLst/>
          </a:prstGeom>
        </p:spPr>
      </p:pic>
      <p:pic>
        <p:nvPicPr>
          <p:cNvPr id="17" name="Picture 16" descr="A person wearing glasses and smiling at the camera&#10;&#10;Description automatically generated">
            <a:extLst>
              <a:ext uri="{FF2B5EF4-FFF2-40B4-BE49-F238E27FC236}">
                <a16:creationId xmlns:a16="http://schemas.microsoft.com/office/drawing/2014/main" id="{C8E1D24E-B328-4341-A7E3-594D542709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6479" y="2865907"/>
            <a:ext cx="365760" cy="365760"/>
          </a:xfrm>
          <a:prstGeom prst="rect">
            <a:avLst/>
          </a:prstGeom>
        </p:spPr>
      </p:pic>
      <p:pic>
        <p:nvPicPr>
          <p:cNvPr id="19" name="Picture 18" descr="A person wearing a suit and tie&#10;&#10;Description automatically generated">
            <a:extLst>
              <a:ext uri="{FF2B5EF4-FFF2-40B4-BE49-F238E27FC236}">
                <a16:creationId xmlns:a16="http://schemas.microsoft.com/office/drawing/2014/main" id="{F4728EA1-61C9-4850-92F4-A918A2D4E66F}"/>
              </a:ext>
            </a:extLst>
          </p:cNvPr>
          <p:cNvPicPr>
            <a:picLocks noChangeAspect="1"/>
          </p:cNvPicPr>
          <p:nvPr/>
        </p:nvPicPr>
        <p:blipFill rotWithShape="1">
          <a:blip r:embed="rId5">
            <a:extLst>
              <a:ext uri="{28A0092B-C50C-407E-A947-70E740481C1C}">
                <a14:useLocalDpi xmlns:a14="http://schemas.microsoft.com/office/drawing/2010/main" val="0"/>
              </a:ext>
            </a:extLst>
          </a:blip>
          <a:srcRect l="1953" r="1953"/>
          <a:stretch/>
        </p:blipFill>
        <p:spPr>
          <a:xfrm>
            <a:off x="1753531" y="3361953"/>
            <a:ext cx="365760" cy="380628"/>
          </a:xfrm>
          <a:prstGeom prst="rect">
            <a:avLst/>
          </a:prstGeom>
        </p:spPr>
      </p:pic>
      <p:pic>
        <p:nvPicPr>
          <p:cNvPr id="21" name="Picture 20" descr="A person wearing a suit and tie&#10;&#10;Description automatically generated">
            <a:extLst>
              <a:ext uri="{FF2B5EF4-FFF2-40B4-BE49-F238E27FC236}">
                <a16:creationId xmlns:a16="http://schemas.microsoft.com/office/drawing/2014/main" id="{7CBD335E-72DA-457F-B956-35DA7EF8C547}"/>
              </a:ext>
            </a:extLst>
          </p:cNvPr>
          <p:cNvPicPr>
            <a:picLocks noChangeAspect="1"/>
          </p:cNvPicPr>
          <p:nvPr/>
        </p:nvPicPr>
        <p:blipFill rotWithShape="1">
          <a:blip r:embed="rId6">
            <a:extLst>
              <a:ext uri="{28A0092B-C50C-407E-A947-70E740481C1C}">
                <a14:useLocalDpi xmlns:a14="http://schemas.microsoft.com/office/drawing/2010/main" val="0"/>
              </a:ext>
            </a:extLst>
          </a:blip>
          <a:srcRect l="14246" r="17369"/>
          <a:stretch/>
        </p:blipFill>
        <p:spPr>
          <a:xfrm>
            <a:off x="1753531" y="3809832"/>
            <a:ext cx="365760" cy="365760"/>
          </a:xfrm>
          <a:prstGeom prst="rect">
            <a:avLst/>
          </a:prstGeom>
        </p:spPr>
      </p:pic>
      <p:pic>
        <p:nvPicPr>
          <p:cNvPr id="23" name="Picture 22" descr="A person wearing a suit and tie&#10;&#10;Description automatically generated">
            <a:extLst>
              <a:ext uri="{FF2B5EF4-FFF2-40B4-BE49-F238E27FC236}">
                <a16:creationId xmlns:a16="http://schemas.microsoft.com/office/drawing/2014/main" id="{3AF23DF6-BC7C-4B46-8C48-F0B9A75473CC}"/>
              </a:ext>
            </a:extLst>
          </p:cNvPr>
          <p:cNvPicPr>
            <a:picLocks noChangeAspect="1"/>
          </p:cNvPicPr>
          <p:nvPr/>
        </p:nvPicPr>
        <p:blipFill rotWithShape="1">
          <a:blip r:embed="rId7">
            <a:extLst>
              <a:ext uri="{28A0092B-C50C-407E-A947-70E740481C1C}">
                <a14:useLocalDpi xmlns:a14="http://schemas.microsoft.com/office/drawing/2010/main" val="0"/>
              </a:ext>
            </a:extLst>
          </a:blip>
          <a:srcRect l="17857" r="30714"/>
          <a:stretch/>
        </p:blipFill>
        <p:spPr>
          <a:xfrm>
            <a:off x="1753531" y="4272093"/>
            <a:ext cx="365760" cy="364490"/>
          </a:xfrm>
          <a:prstGeom prst="rect">
            <a:avLst/>
          </a:prstGeom>
        </p:spPr>
      </p:pic>
      <p:pic>
        <p:nvPicPr>
          <p:cNvPr id="25" name="Picture 24" descr="A person posing for the camera&#10;&#10;Description automatically generated">
            <a:extLst>
              <a:ext uri="{FF2B5EF4-FFF2-40B4-BE49-F238E27FC236}">
                <a16:creationId xmlns:a16="http://schemas.microsoft.com/office/drawing/2014/main" id="{FD61FC8F-C8CC-4DBE-8689-EF452E503C57}"/>
              </a:ext>
            </a:extLst>
          </p:cNvPr>
          <p:cNvPicPr>
            <a:picLocks noChangeAspect="1"/>
          </p:cNvPicPr>
          <p:nvPr/>
        </p:nvPicPr>
        <p:blipFill rotWithShape="1">
          <a:blip r:embed="rId8">
            <a:extLst>
              <a:ext uri="{28A0092B-C50C-407E-A947-70E740481C1C}">
                <a14:useLocalDpi xmlns:a14="http://schemas.microsoft.com/office/drawing/2010/main" val="0"/>
              </a:ext>
            </a:extLst>
          </a:blip>
          <a:srcRect l="-1917" r="1917" b="20000"/>
          <a:stretch/>
        </p:blipFill>
        <p:spPr>
          <a:xfrm>
            <a:off x="1753531" y="4751147"/>
            <a:ext cx="365760" cy="365760"/>
          </a:xfrm>
          <a:prstGeom prst="rect">
            <a:avLst/>
          </a:prstGeom>
        </p:spPr>
      </p:pic>
      <p:pic>
        <p:nvPicPr>
          <p:cNvPr id="27" name="Picture 26" descr="A person in a black shirt&#10;&#10;Description automatically generated">
            <a:extLst>
              <a:ext uri="{FF2B5EF4-FFF2-40B4-BE49-F238E27FC236}">
                <a16:creationId xmlns:a16="http://schemas.microsoft.com/office/drawing/2014/main" id="{90114E79-5460-409A-BE2C-491A911B7013}"/>
              </a:ext>
            </a:extLst>
          </p:cNvPr>
          <p:cNvPicPr>
            <a:picLocks noChangeAspect="1"/>
          </p:cNvPicPr>
          <p:nvPr/>
        </p:nvPicPr>
        <p:blipFill rotWithShape="1">
          <a:blip r:embed="rId9">
            <a:extLst>
              <a:ext uri="{28A0092B-C50C-407E-A947-70E740481C1C}">
                <a14:useLocalDpi xmlns:a14="http://schemas.microsoft.com/office/drawing/2010/main" val="0"/>
              </a:ext>
            </a:extLst>
          </a:blip>
          <a:srcRect b="26717"/>
          <a:stretch/>
        </p:blipFill>
        <p:spPr>
          <a:xfrm>
            <a:off x="1753855" y="5264315"/>
            <a:ext cx="365760" cy="365760"/>
          </a:xfrm>
          <a:prstGeom prst="rect">
            <a:avLst/>
          </a:prstGeom>
        </p:spPr>
      </p:pic>
      <p:pic>
        <p:nvPicPr>
          <p:cNvPr id="29" name="Picture 28" descr="A person wearing a suit and tie&#10;&#10;Description automatically generated">
            <a:extLst>
              <a:ext uri="{FF2B5EF4-FFF2-40B4-BE49-F238E27FC236}">
                <a16:creationId xmlns:a16="http://schemas.microsoft.com/office/drawing/2014/main" id="{15C882A9-A456-4623-8714-3294DFB5F891}"/>
              </a:ext>
            </a:extLst>
          </p:cNvPr>
          <p:cNvPicPr>
            <a:picLocks noChangeAspect="1"/>
          </p:cNvPicPr>
          <p:nvPr/>
        </p:nvPicPr>
        <p:blipFill rotWithShape="1">
          <a:blip r:embed="rId10">
            <a:extLst>
              <a:ext uri="{28A0092B-C50C-407E-A947-70E740481C1C}">
                <a14:useLocalDpi xmlns:a14="http://schemas.microsoft.com/office/drawing/2010/main" val="0"/>
              </a:ext>
            </a:extLst>
          </a:blip>
          <a:srcRect l="16849" t="-7814" r="12822" b="7813"/>
          <a:stretch/>
        </p:blipFill>
        <p:spPr>
          <a:xfrm>
            <a:off x="1753855" y="5737307"/>
            <a:ext cx="365760" cy="365760"/>
          </a:xfrm>
          <a:prstGeom prst="rect">
            <a:avLst/>
          </a:prstGeom>
        </p:spPr>
      </p:pic>
      <p:sp>
        <p:nvSpPr>
          <p:cNvPr id="34" name="TextBox 33">
            <a:extLst>
              <a:ext uri="{FF2B5EF4-FFF2-40B4-BE49-F238E27FC236}">
                <a16:creationId xmlns:a16="http://schemas.microsoft.com/office/drawing/2014/main" id="{8F3AEE29-FF48-4C48-A327-C9A3DACC0755}"/>
              </a:ext>
            </a:extLst>
          </p:cNvPr>
          <p:cNvSpPr txBox="1"/>
          <p:nvPr/>
        </p:nvSpPr>
        <p:spPr>
          <a:xfrm>
            <a:off x="1042087" y="1368529"/>
            <a:ext cx="10107827" cy="400110"/>
          </a:xfrm>
          <a:prstGeom prst="rect">
            <a:avLst/>
          </a:prstGeom>
          <a:noFill/>
        </p:spPr>
        <p:txBody>
          <a:bodyPr wrap="square" rtlCol="0">
            <a:spAutoFit/>
          </a:bodyPr>
          <a:lstStyle/>
          <a:p>
            <a:pPr algn="ctr"/>
            <a:r>
              <a:rPr lang="en-US" sz="2000" dirty="0">
                <a:solidFill>
                  <a:schemeClr val="bg1"/>
                </a:solidFill>
                <a:latin typeface="Avenir LT Std 35 Light" panose="020B0402020203020204" pitchFamily="34" charset="0"/>
              </a:rPr>
              <a:t>EQUAL JUSTICE UNDER LAW</a:t>
            </a:r>
          </a:p>
        </p:txBody>
      </p:sp>
    </p:spTree>
    <p:extLst>
      <p:ext uri="{BB962C8B-B14F-4D97-AF65-F5344CB8AC3E}">
        <p14:creationId xmlns:p14="http://schemas.microsoft.com/office/powerpoint/2010/main" val="3343036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DC4CA3-0C41-4D12-A7D6-0EA76FA9B559}"/>
              </a:ext>
            </a:extLst>
          </p:cNvPr>
          <p:cNvSpPr>
            <a:spLocks noGrp="1"/>
          </p:cNvSpPr>
          <p:nvPr>
            <p:ph type="title"/>
          </p:nvPr>
        </p:nvSpPr>
        <p:spPr>
          <a:xfrm>
            <a:off x="443566" y="643467"/>
            <a:ext cx="3763776" cy="1597315"/>
          </a:xfrm>
          <a:noFill/>
          <a:ln w="19050">
            <a:noFill/>
          </a:ln>
        </p:spPr>
        <p:txBody>
          <a:bodyPr vert="horz" wrap="square" lIns="91440" tIns="45720" rIns="91440" bIns="45720" rtlCol="0" anchor="ctr">
            <a:normAutofit/>
          </a:bodyPr>
          <a:lstStyle/>
          <a:p>
            <a:pPr algn="ctr"/>
            <a:r>
              <a:rPr lang="en-US" b="1" kern="1200" dirty="0">
                <a:solidFill>
                  <a:schemeClr val="bg1"/>
                </a:solidFill>
                <a:latin typeface="Helvetica LT Std" panose="020B0504020202020204" pitchFamily="34" charset="0"/>
              </a:rPr>
              <a:t>Polarity Over Time</a:t>
            </a:r>
          </a:p>
        </p:txBody>
      </p:sp>
      <p:sp>
        <p:nvSpPr>
          <p:cNvPr id="4" name="Text Placeholder 3">
            <a:extLst>
              <a:ext uri="{FF2B5EF4-FFF2-40B4-BE49-F238E27FC236}">
                <a16:creationId xmlns:a16="http://schemas.microsoft.com/office/drawing/2014/main" id="{EB8FAE04-7109-4C64-AC81-5B60A22EEFE0}"/>
              </a:ext>
            </a:extLst>
          </p:cNvPr>
          <p:cNvSpPr>
            <a:spLocks noGrp="1"/>
          </p:cNvSpPr>
          <p:nvPr>
            <p:ph type="body" sz="half" idx="2"/>
          </p:nvPr>
        </p:nvSpPr>
        <p:spPr>
          <a:xfrm>
            <a:off x="443567" y="2265586"/>
            <a:ext cx="3763775" cy="3415622"/>
          </a:xfrm>
        </p:spPr>
        <p:txBody>
          <a:bodyPr vert="horz" lIns="91440" tIns="45720" rIns="91440" bIns="45720" rtlCol="0">
            <a:normAutofit/>
          </a:bodyPr>
          <a:lstStyle/>
          <a:p>
            <a:pPr indent="-228600" algn="just">
              <a:buFont typeface="Arial" panose="020B0604020202020204" pitchFamily="34" charset="0"/>
              <a:buChar char="•"/>
            </a:pPr>
            <a:r>
              <a:rPr lang="en-US" sz="2000" dirty="0">
                <a:solidFill>
                  <a:schemeClr val="bg1"/>
                </a:solidFill>
              </a:rPr>
              <a:t>The Justices with the most and least time on the bench (Thomas and Gorsuch respectively) have the least amount of deviation in their vote direction.</a:t>
            </a:r>
          </a:p>
          <a:p>
            <a:pPr indent="-228600" algn="just">
              <a:buFont typeface="Arial" panose="020B0604020202020204" pitchFamily="34" charset="0"/>
              <a:buChar char="•"/>
            </a:pPr>
            <a:endParaRPr lang="en-US" sz="2000" dirty="0">
              <a:solidFill>
                <a:schemeClr val="bg1"/>
              </a:solidFill>
            </a:endParaRPr>
          </a:p>
          <a:p>
            <a:pPr indent="-228600" algn="just">
              <a:buFont typeface="Arial" panose="020B0604020202020204" pitchFamily="34" charset="0"/>
              <a:buChar char="•"/>
            </a:pPr>
            <a:r>
              <a:rPr lang="en-US" sz="2000" dirty="0">
                <a:solidFill>
                  <a:schemeClr val="bg1"/>
                </a:solidFill>
              </a:rPr>
              <a:t>Only one Judge (Roberts) has become more centrist during their term.</a:t>
            </a:r>
          </a:p>
          <a:p>
            <a:pPr indent="-228600" algn="just">
              <a:buFont typeface="Arial" panose="020B0604020202020204" pitchFamily="34" charset="0"/>
              <a:buChar char="•"/>
            </a:pPr>
            <a:endParaRPr lang="en-US" sz="2000" dirty="0">
              <a:solidFill>
                <a:schemeClr val="bg1"/>
              </a:solidFill>
            </a:endParaRPr>
          </a:p>
        </p:txBody>
      </p:sp>
      <p:pic>
        <p:nvPicPr>
          <p:cNvPr id="6" name="Content Placeholder 5" descr="A close up of a map&#10;&#10;Description automatically generated">
            <a:extLst>
              <a:ext uri="{FF2B5EF4-FFF2-40B4-BE49-F238E27FC236}">
                <a16:creationId xmlns:a16="http://schemas.microsoft.com/office/drawing/2014/main" id="{DEC864A4-EE1F-4893-99EA-FFC9E5C1032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865"/>
          <a:stretch/>
        </p:blipFill>
        <p:spPr>
          <a:xfrm>
            <a:off x="4675622" y="1074170"/>
            <a:ext cx="7471660" cy="5095971"/>
          </a:xfrm>
          <a:prstGeom prst="rect">
            <a:avLst/>
          </a:prstGeom>
        </p:spPr>
      </p:pic>
    </p:spTree>
    <p:extLst>
      <p:ext uri="{BB962C8B-B14F-4D97-AF65-F5344CB8AC3E}">
        <p14:creationId xmlns:p14="http://schemas.microsoft.com/office/powerpoint/2010/main" val="362848421"/>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otalTime>740</TotalTime>
  <Words>634</Words>
  <Application>Microsoft Office PowerPoint</Application>
  <PresentationFormat>Widescreen</PresentationFormat>
  <Paragraphs>110</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Avenir LT Std 35 Light</vt:lpstr>
      <vt:lpstr>Calibri</vt:lpstr>
      <vt:lpstr>Calibri Light</vt:lpstr>
      <vt:lpstr>Elephant</vt:lpstr>
      <vt:lpstr>Helvetica LT Std</vt:lpstr>
      <vt:lpstr>Times New Roman</vt:lpstr>
      <vt:lpstr>Office Theme</vt:lpstr>
      <vt:lpstr>PowerPoint Presentation</vt:lpstr>
      <vt:lpstr>PowerPoint Presentation</vt:lpstr>
      <vt:lpstr>Objectives</vt:lpstr>
      <vt:lpstr>Method</vt:lpstr>
      <vt:lpstr>Mitigating Factors in Ruling Analysis</vt:lpstr>
      <vt:lpstr>PowerPoint Presentation</vt:lpstr>
      <vt:lpstr>Votes that changed precedents 1949 - 2017</vt:lpstr>
      <vt:lpstr>2017 Supreme Court of the United States</vt:lpstr>
      <vt:lpstr>Polarity Over Time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Dekema</dc:creator>
  <cp:lastModifiedBy>Emily Dekema</cp:lastModifiedBy>
  <cp:revision>13</cp:revision>
  <dcterms:created xsi:type="dcterms:W3CDTF">2019-06-28T22:14:41Z</dcterms:created>
  <dcterms:modified xsi:type="dcterms:W3CDTF">2019-06-30T19:08:43Z</dcterms:modified>
</cp:coreProperties>
</file>